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96" userDrawn="1">
          <p15:clr>
            <a:srgbClr val="A4A3A4"/>
          </p15:clr>
        </p15:guide>
        <p15:guide id="2" pos="4071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23" autoAdjust="0"/>
    <p:restoredTop sz="90467" autoAdjust="0"/>
  </p:normalViewPr>
  <p:slideViewPr>
    <p:cSldViewPr snapToGrid="0">
      <p:cViewPr varScale="1">
        <p:scale>
          <a:sx n="62" d="100"/>
          <a:sy n="62" d="100"/>
        </p:scale>
        <p:origin x="3600" y="78"/>
      </p:cViewPr>
      <p:guideLst>
        <p:guide orient="horz" pos="4796"/>
        <p:guide pos="4071"/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7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4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7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4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9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3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21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7A583-3D72-44DB-910B-47D12CB2AC93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90DD-8918-4361-AA16-9ACB0481E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4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05600" y="10220802"/>
            <a:ext cx="2592788" cy="2237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359802" y="94595"/>
            <a:ext cx="6868176" cy="887036"/>
          </a:xfrm>
          <a:prstGeom prst="rect">
            <a:avLst/>
          </a:prstGeom>
        </p:spPr>
        <p:txBody>
          <a:bodyPr vert="horz" lIns="119812" tIns="59906" rIns="119812" bIns="59906" rtlCol="0" anchor="ctr">
            <a:noAutofit/>
          </a:bodyPr>
          <a:lstStyle>
            <a:lvl1pPr algn="ctr" defTabSz="4090706" rtl="0" eaLnBrk="1" latinLnBrk="0" hangingPunct="1">
              <a:spcBef>
                <a:spcPct val="0"/>
              </a:spcBef>
              <a:buNone/>
              <a:defRPr sz="19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2237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Polifarmakološki aktivni estri</a:t>
            </a:r>
            <a:r>
              <a:rPr lang="sr-Latn-RS" sz="2237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</a:t>
            </a:r>
            <a:r>
              <a:rPr lang="sr-Latn-RS" sz="2237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-metilantranilne kiseline iz Meksičke narandže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74929" y="3322868"/>
            <a:ext cx="9053048" cy="8430981"/>
          </a:xfrm>
          <a:prstGeom prst="rect">
            <a:avLst/>
          </a:prstGeom>
        </p:spPr>
        <p:txBody>
          <a:bodyPr vert="horz" lIns="119812" tIns="59906" rIns="119812" bIns="59906" rtlCol="0">
            <a:noAutofit/>
          </a:bodyPr>
          <a:lstStyle>
            <a:lvl1pPr marL="0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1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45352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1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90706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10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36058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181411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226763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272117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317469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362822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nađeni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podaci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je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pomenuto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jedinjenje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detektovano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živom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svetu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Zato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IMA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smatrati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potpuno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sekundarnim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metabolitom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biljaka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protoalkaloidom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pa je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nazvan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ternantranin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/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deo svakodnevne ishrane ljudi jer se se prirodno nalazi i u voću, a hrani se dodaje i kao aroma (slatkišima, sladoledima, žvakaćim gumama). S obzirom na ovo, MMA može da podlegne nitrozovanju 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vivo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u želucu čoveka, reakcijom sa nitritima prisutnim u pljuvačci, kao i unošenjem hrane koja sadrži konzervanse, tj. nitrite, pri čemu nastaje metil-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metil-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nitrozoantranilat. Uzimajući u obzir moguće građenje metil-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metil-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nitrozoantranilata u hrani i činjenicu da hrana često podleže termičkoj obradi, pri čemu može doći do termičke razgradnje, izvršena je sinteza i proučavana termalna razgradnja metil-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metil-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nitrozoantranilata, pri čemu je identifikovano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različitih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Sintezom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MMA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dobijene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dovoljne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količine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jedinjenja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potpunu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spektralnu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karakterizaciju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testove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biološke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aktivnosti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Ovim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testovima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prethodilo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ispitivanje akutne toksičnosti na miševima, pri čemu je utvrđeno da oralna aplikacija jedinjenja ovih jedinjenja u dozi od 100 mg/kg t.m. ne dovodi ni do kakvih promena u ponašanju, niti utiče na zdravlje miševa.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Prvo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 testirana antinociceptivna aktivnost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ovih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jedinjenja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MMA je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dozi od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mg/kg t.m, bio je približno aktivan kao aspirin u dozi od 200 mg/kg t.m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antranilatna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estra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dozi 3 mg/kg t.m, ispoljili veću aktivnost od morfina u dozi od 5 mg/kg t.m. Pretretmanom miševa sa antagonistima i blokatorima, pretpostavljen je mehanizam njihovog antinociceptivnog dejstva. Kako IMA i MMA ispoljavaju značajnu antinociceptivnu aktivnost u manjim dozama u poređenju sa aspirinom i morfinom, a ne ispoljavaju toksično dejstvo, ova jedinjenja predstavljaju obećavajuće potencijalne prototipove za razvoj novih analgetskih lekova. Ispitano je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potencijalno hepato-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nefro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gastro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protektivno dejstvo izopropil- i metil-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-metilantranilata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Oba isparljiva alkaloida, ispoljila su hepatoprotektivni potencijal, dok je samo MMA ispoljio nefropotencijalni potencijal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 dozi od 200 mg/kg t.m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7 dana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Oralna aplikacija ovih jedinjenja, čak i u visokim dozama (200 mg/kg t.m.), ne dovodi do pojave lezija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elucu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oba alkaloida ispoljavaju značajnu antiulceroznu aktivnost, čak i u dozi 50 mg/kg t.m. U cilju utvrđivanja potencijalnog mehanizma nefro-, gastro- i hepatoprotektivne aktivnosti, ispitivana je antioksidantna aktivnost IMA i MMA, međutim oni nisu pokazali značajnu antioksidantnu aktivnost. Testirana je i antimikrobna aktivnost ovih estara, kao i etarskog ulja vrste 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ternata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pri čemu je utvđeno da metil estar poseduje veći antimikrobni potencijal, kao i da oba antranilata poseduju selektivnu aktivnost prema gljivicama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Nakon testiranja farmakološke aktivnosti, ispitivan je metabolizam IM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MMA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kod pacova.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tvrđeno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da je g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lavni metabolički put MMA u hidroliza i amonoliza estarske grupe, a u slučaju IMA hidroksilacija aromatičnog jezgra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kao i da se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hidroliza estara 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-metilantranilne kiseline dominantno vrši u jetri, i da se proizvodi hidrolize izlučuju putem urina. 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obzirom da izopropil- i metil-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-metilantranilati ispoljavaju niz farmakoloških aktivnosti, uključujući antinociceptivno, anksiolitičko, antidepresivno, gastro- i hepatoprotektivno dejstvo, a samo metil-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-metilantranilat i nefroprotektivno dejstvo, i s obzirom da je njihova sinteza jeftina, oni bi mogli da predstavljaju potencijalnu alternativu u lečenju čira na želucu i/ili nove, bezbednije nesteroidne anti-inflamatorne lekove za terapiju bola.</a:t>
            </a: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Istorijat istraživanja: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 na antranilatima započet je 2009. godine, kao deo diplomskog rada, a nastavljen kroz istraživanja u okviru doktorske disertacije Ane Miltojević, pod mentorstvom dr Nika Radulovića. Ana Miltojević je doktorsku disertaciju pod nazivom „Sekundarni metaboliti biljne vrste 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Choisya ternata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Kunth (Rutaceae): izolovanje, sinteza, spektralna karakterizacija i biološka aktivnost“ odbranila 2016. gosine. Iste godine je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dobila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L'Oréal-UNESCO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nagradu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Žene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nauci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projekat pod nazivom „D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izajn i sinteza kombinatorne biblioteke derivata i analoga farmakološki aktivniog alkaloida, ternatranina, nađenog u biljnoj vrsti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Choisya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ternata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Kunth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Rezultati istraživanja o ovim zanimljivim antranilatnim estrima publikovani su u 9 časopisa međunarodnog značaja i 2 nacionalna časopisa i saopšteni na brojnim konferencijama. </a:t>
            </a:r>
            <a:r>
              <a:rPr lang="sr-Latn-RS" sz="1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Istraživački tim: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Niko Radulović, Departman za hemiju, PMF, Niš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 Miltojević, Fakultet zaštite na radu u Nišu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Nikola Stojanović, Pavle Ranđelović, Ivan Ilić, Medicinski fakultet, Niš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Zorica Stojanović-Radić, Depertman za biologiju i ekologiju, PMF, Niš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Milan Stojković, Departman za hemiju, PMF, Niš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Patricia Dias Fernandes – Universidade Federal do Rio de Janeiro, Brazil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</a:pP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Fabio Boylan – The School of Pharmacy and Pharmaceutical Sciences, Trinity College, Dablin, Irska</a:t>
            </a:r>
          </a:p>
          <a:p>
            <a:pPr algn="just">
              <a:spcBef>
                <a:spcPts val="0"/>
              </a:spcBef>
            </a:pPr>
            <a:endParaRPr lang="en-US" sz="11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39573" y="1148142"/>
            <a:ext cx="6499709" cy="1347344"/>
          </a:xfrm>
          <a:prstGeom prst="rect">
            <a:avLst/>
          </a:prstGeom>
        </p:spPr>
        <p:txBody>
          <a:bodyPr vert="horz" lIns="119812" tIns="59906" rIns="119812" bIns="59906" rtlCol="0">
            <a:noAutofit/>
          </a:bodyPr>
          <a:lstStyle>
            <a:lvl1pPr marL="0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1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45352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1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90706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10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36058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181411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226763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272117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317469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362822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248"/>
              </a:spcAft>
            </a:pPr>
            <a:endParaRPr lang="en-US" sz="828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59802" y="981631"/>
            <a:ext cx="7014786" cy="1690007"/>
          </a:xfrm>
          <a:prstGeom prst="rect">
            <a:avLst/>
          </a:prstGeom>
        </p:spPr>
        <p:txBody>
          <a:bodyPr vert="horz" lIns="119812" tIns="59906" rIns="119812" bIns="59906" rtlCol="0">
            <a:noAutofit/>
          </a:bodyPr>
          <a:lstStyle>
            <a:lvl1pPr marL="0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14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45352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12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090706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10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136058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181411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226763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272117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317469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362822" indent="0" algn="ctr" defTabSz="4090706" rtl="0" eaLnBrk="1" latinLnBrk="0" hangingPunct="1">
              <a:spcBef>
                <a:spcPct val="20000"/>
              </a:spcBef>
              <a:buFont typeface="Arial" pitchFamily="34" charset="0"/>
              <a:buNone/>
              <a:defRPr sz="8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Biljna vrsta 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Choisya ternata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Kunth (Rutaceae) je zimzeleni žbun koji potiče iz jugo-zapadnih država Severne Amerike i Meksika. Zbog belih cvetova koji podsećaju na cvetove narandže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nekim narodima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je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poznata kao Meksička narandža. Stanovnici Meksika su pili čaj pripremljen od listova ove biljne vrste, zbog njegovog antispazmodičnog i „stimulativnog“ dejstva. S obzirom na etnofarmakološku primenu biljne vrste 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ternata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činjenicu da njen hemijski sastav, a naročito isparljivi sekundarni metaboliti, nisu dovoljno ispitani izvršena je analiza hemijskog sastava etarskog ulja listova </a:t>
            </a:r>
            <a:r>
              <a:rPr lang="sr-Latn-R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ternata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metodom gasne hromatografije – masene spektrometrije (GC-MS)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Identifikovano je 157 sastojaka etarskog ulja, a među njima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izopropil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metil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metilantranilat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(IMA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MMA).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539" y="697667"/>
            <a:ext cx="1568703" cy="1747416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06883"/>
              </p:ext>
            </p:extLst>
          </p:nvPr>
        </p:nvGraphicFramePr>
        <p:xfrm>
          <a:off x="5033175" y="2415745"/>
          <a:ext cx="4341413" cy="1019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CS ChemDraw Drawing" r:id="rId5" imgW="5445146" imgH="1286461" progId="ChemDraw.Document.6.0">
                  <p:embed/>
                </p:oleObj>
              </mc:Choice>
              <mc:Fallback>
                <p:oleObj name="CS ChemDraw Drawing" r:id="rId5" imgW="5445146" imgH="1286461" progId="ChemDraw.Document.6.0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175" y="2415745"/>
                        <a:ext cx="4341413" cy="10190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4928" y="2527053"/>
            <a:ext cx="4858247" cy="110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Sinteza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IMA je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izvršena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redukcijom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situ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generisanog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imina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metil-antranilata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formaldehida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čemu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dobijen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MMA 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transesterifikovan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odgovarajućim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alkoksidom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Daljim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analizama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utvrđeno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IMA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prisutan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etarskim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uljima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citrusa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pretragom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literature</a:t>
            </a:r>
          </a:p>
          <a:p>
            <a:pPr algn="just">
              <a:lnSpc>
                <a:spcPct val="107000"/>
              </a:lnSpc>
            </a:pPr>
            <a:endParaRPr lang="en-US" sz="1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3228" y="10379136"/>
            <a:ext cx="2157532" cy="19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82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</TotalTime>
  <Words>1005</Words>
  <Application>Microsoft Office PowerPoint</Application>
  <PresentationFormat>A3 Paper (297x420 mm)</PresentationFormat>
  <Paragraphs>15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CS ChemDraw Drawing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Miltojevic</dc:creator>
  <cp:lastModifiedBy>Aleksandra Pavlović</cp:lastModifiedBy>
  <cp:revision>67</cp:revision>
  <cp:lastPrinted>2018-09-12T07:42:07Z</cp:lastPrinted>
  <dcterms:created xsi:type="dcterms:W3CDTF">2016-08-29T15:54:41Z</dcterms:created>
  <dcterms:modified xsi:type="dcterms:W3CDTF">2020-09-21T10:44:10Z</dcterms:modified>
</cp:coreProperties>
</file>